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293" r:id="rId4"/>
    <p:sldId id="261" r:id="rId5"/>
    <p:sldId id="277" r:id="rId6"/>
    <p:sldId id="262" r:id="rId7"/>
    <p:sldId id="263" r:id="rId8"/>
    <p:sldId id="294" r:id="rId9"/>
    <p:sldId id="269" r:id="rId10"/>
    <p:sldId id="271" r:id="rId11"/>
    <p:sldId id="283" r:id="rId12"/>
    <p:sldId id="284" r:id="rId13"/>
    <p:sldId id="295" r:id="rId14"/>
    <p:sldId id="285" r:id="rId15"/>
    <p:sldId id="286" r:id="rId16"/>
    <p:sldId id="287" r:id="rId17"/>
    <p:sldId id="288" r:id="rId18"/>
    <p:sldId id="290" r:id="rId19"/>
    <p:sldId id="289" r:id="rId20"/>
    <p:sldId id="291" r:id="rId21"/>
    <p:sldId id="296" r:id="rId22"/>
    <p:sldId id="292" r:id="rId23"/>
    <p:sldId id="297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8" r:id="rId33"/>
    <p:sldId id="270" r:id="rId34"/>
    <p:sldId id="307" r:id="rId35"/>
  </p:sldIdLst>
  <p:sldSz cx="9144000" cy="6858000" type="screen4x3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0000"/>
    <a:srgbClr val="222222"/>
    <a:srgbClr val="383838"/>
    <a:srgbClr val="E61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/>
    <p:restoredTop sz="94613"/>
  </p:normalViewPr>
  <p:slideViewPr>
    <p:cSldViewPr snapToObjects="1">
      <p:cViewPr varScale="1">
        <p:scale>
          <a:sx n="201" d="100"/>
          <a:sy n="201" d="100"/>
        </p:scale>
        <p:origin x="1432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6EF20-56E6-A245-A0C6-FCE94244DF49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B279-24D0-E74F-842C-97E9CC576B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92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C6487-8DF9-0448-87B9-229C629F1A86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3916B-D2F7-E340-96C7-8D932FD23B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371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7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58F2DB-E215-4600-BE8A-AC552B90187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8200" cy="34861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5790"/>
            <a:ext cx="5029200" cy="418338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6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6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03800" y="6440269"/>
            <a:ext cx="22352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Geneva"/>
              </a:rPr>
              <a:t>Lecture 18 -  </a:t>
            </a:r>
          </a:p>
          <a:p>
            <a:endParaRPr lang="en-US" dirty="0">
              <a:solidFill>
                <a:schemeClr val="bg1"/>
              </a:solidFill>
              <a:latin typeface="Geneva"/>
            </a:endParaRPr>
          </a:p>
          <a:p>
            <a:endParaRPr lang="en-US" dirty="0">
              <a:solidFill>
                <a:schemeClr val="bg1"/>
              </a:solidFill>
              <a:latin typeface="Genev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g"/><Relationship Id="rId7" Type="http://schemas.openxmlformats.org/officeDocument/2006/relationships/image" Target="../media/image3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g"/><Relationship Id="rId7" Type="http://schemas.openxmlformats.org/officeDocument/2006/relationships/image" Target="../media/image4.gif"/><Relationship Id="rId2" Type="http://schemas.openxmlformats.org/officeDocument/2006/relationships/video" Target="file://localhost/Users/ranjaykrishna/Documents/cs131/17_videos/seq_initial.mpg" TargetMode="External"/><Relationship Id="rId1" Type="http://schemas.microsoft.com/office/2007/relationships/media" Target="file://localhost/Users/ranjaykrishna/Documents/cs131/17_videos/seq_initial.mpg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.m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2079625"/>
          </a:xfrm>
        </p:spPr>
        <p:txBody>
          <a:bodyPr>
            <a:normAutofit/>
          </a:bodyPr>
          <a:lstStyle/>
          <a:p>
            <a:r>
              <a:rPr lang="en-US" dirty="0"/>
              <a:t>Tracking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6172200"/>
            <a:ext cx="4229100" cy="561975"/>
          </a:xfrm>
        </p:spPr>
        <p:txBody>
          <a:bodyPr>
            <a:norm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Slides copied from Juan Carlos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Niebles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Ranjay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Krishna, Stanford Vision and Learning 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KLT tracker for fish</a:t>
            </a:r>
          </a:p>
        </p:txBody>
      </p:sp>
      <p:pic>
        <p:nvPicPr>
          <p:cNvPr id="6" name="fish_track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25600"/>
            <a:ext cx="8229600" cy="44751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62462" y="6047343"/>
            <a:ext cx="213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credit: </a:t>
            </a:r>
            <a:r>
              <a:rPr lang="en-US" dirty="0" err="1"/>
              <a:t>Kanade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Tracking cars</a:t>
            </a:r>
          </a:p>
        </p:txBody>
      </p:sp>
      <p:pic>
        <p:nvPicPr>
          <p:cNvPr id="6" name="toy_track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4838" y="1600200"/>
            <a:ext cx="5392737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62462" y="6047343"/>
            <a:ext cx="213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credit: </a:t>
            </a:r>
            <a:r>
              <a:rPr lang="en-US" dirty="0" err="1"/>
              <a:t>Kanade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movement</a:t>
            </a:r>
          </a:p>
        </p:txBody>
      </p:sp>
      <p:pic>
        <p:nvPicPr>
          <p:cNvPr id="7" name="movement_track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1600200"/>
            <a:ext cx="6189663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62462" y="6047343"/>
            <a:ext cx="213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credit: </a:t>
            </a:r>
            <a:r>
              <a:rPr lang="en-US" dirty="0" err="1"/>
              <a:t>Kanade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5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we will learn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5259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Tracking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 KLT tracker</a:t>
            </a:r>
          </a:p>
          <a:p>
            <a:r>
              <a:rPr lang="en-US" dirty="0"/>
              <a:t>2D transformations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Iterative KLT tracker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7200" y="4953000"/>
            <a:ext cx="525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/>
              <a:t>Reading: </a:t>
            </a:r>
            <a:r>
              <a:rPr lang="en-US" dirty="0">
                <a:solidFill>
                  <a:srgbClr val="850000"/>
                </a:solidFill>
              </a:rPr>
              <a:t>[</a:t>
            </a:r>
            <a:r>
              <a:rPr lang="en-US" dirty="0" err="1">
                <a:solidFill>
                  <a:srgbClr val="850000"/>
                </a:solidFill>
              </a:rPr>
              <a:t>Szeliski</a:t>
            </a:r>
            <a:r>
              <a:rPr lang="en-US" dirty="0">
                <a:solidFill>
                  <a:srgbClr val="850000"/>
                </a:solidFill>
              </a:rPr>
              <a:t>] </a:t>
            </a:r>
            <a:r>
              <a:rPr lang="en-US" dirty="0"/>
              <a:t>Chapters: 8.4, 8.5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5945" y="5334000"/>
            <a:ext cx="754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50000"/>
                </a:solidFill>
              </a:rPr>
              <a:t>[Fleet &amp; Weiss, 2005]</a:t>
            </a:r>
          </a:p>
          <a:p>
            <a:r>
              <a:rPr lang="en-US" dirty="0"/>
              <a:t>http://</a:t>
            </a:r>
            <a:r>
              <a:rPr lang="en-US" dirty="0" err="1"/>
              <a:t>www.cs.toronto.edu</a:t>
            </a:r>
            <a:r>
              <a:rPr lang="en-US" dirty="0"/>
              <a:t>/pub/</a:t>
            </a:r>
            <a:r>
              <a:rPr lang="en-US" dirty="0" err="1"/>
              <a:t>jepson</a:t>
            </a:r>
            <a:r>
              <a:rPr lang="en-US" dirty="0"/>
              <a:t>/teaching/vision/2503/</a:t>
            </a:r>
            <a:r>
              <a:rPr lang="en-US" dirty="0" err="1"/>
              <a:t>opticalFlow.pdf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0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2D transformations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9629"/>
            <a:ext cx="8229600" cy="270710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54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600200"/>
            <a:ext cx="5410200" cy="4525963"/>
          </a:xfrm>
        </p:spPr>
        <p:txBody>
          <a:bodyPr/>
          <a:lstStyle/>
          <a:p>
            <a:r>
              <a:rPr lang="en-US" dirty="0"/>
              <a:t>Let the initial feature be located by (x, y).</a:t>
            </a:r>
          </a:p>
          <a:p>
            <a:r>
              <a:rPr lang="en-US" dirty="0"/>
              <a:t>In the next frame, it has translated to (x’, y’).</a:t>
            </a:r>
          </a:p>
          <a:p>
            <a:r>
              <a:rPr lang="en-US" dirty="0"/>
              <a:t>We can write the transformation as:</a:t>
            </a:r>
            <a:br>
              <a:rPr lang="en-US" dirty="0"/>
            </a:br>
            <a:r>
              <a:rPr lang="en-US" dirty="0"/>
              <a:t>x’ = x + b</a:t>
            </a:r>
            <a:r>
              <a:rPr lang="en-US" baseline="-25000" dirty="0"/>
              <a:t>1</a:t>
            </a:r>
            <a:br>
              <a:rPr lang="en-US" baseline="-25000" dirty="0"/>
            </a:br>
            <a:r>
              <a:rPr lang="en-US" dirty="0"/>
              <a:t>y’ = y + b</a:t>
            </a:r>
            <a:r>
              <a:rPr lang="en-US" baseline="-25000" dirty="0"/>
              <a:t>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524000"/>
            <a:ext cx="2209800" cy="1905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8200" y="2590800"/>
            <a:ext cx="2286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447800" y="1981200"/>
            <a:ext cx="2286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8" idx="2"/>
          </p:cNvCxnSpPr>
          <p:nvPr/>
        </p:nvCxnSpPr>
        <p:spPr>
          <a:xfrm flipV="1">
            <a:off x="1066800" y="2209800"/>
            <a:ext cx="495300" cy="430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9105" y="2856143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2133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x’,y</a:t>
            </a:r>
            <a:r>
              <a:rPr lang="en-US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56278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6600" y="1600200"/>
                <a:ext cx="54102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x’ = x + b</a:t>
                </a:r>
                <a:r>
                  <a:rPr lang="en-US" baseline="-25000" dirty="0"/>
                  <a:t>1</a:t>
                </a:r>
                <a:br>
                  <a:rPr lang="en-US" baseline="-25000" dirty="0"/>
                </a:br>
                <a:r>
                  <a:rPr lang="en-US" dirty="0"/>
                  <a:t>y’ = y + b</a:t>
                </a:r>
                <a:r>
                  <a:rPr lang="en-US" baseline="-25000" dirty="0"/>
                  <a:t>2</a:t>
                </a:r>
              </a:p>
              <a:p>
                <a:endParaRPr lang="en-US" baseline="-25000" dirty="0"/>
              </a:p>
              <a:p>
                <a:r>
                  <a:rPr lang="en-US" dirty="0"/>
                  <a:t>We can write this as a matrix transformation using homogeneous coordinates: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6600" y="1600200"/>
                <a:ext cx="5410200" cy="4525963"/>
              </a:xfrm>
              <a:blipFill rotWithShape="0">
                <a:blip r:embed="rId2"/>
                <a:stretch>
                  <a:fillRect l="-2593" t="-1752" r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524000"/>
            <a:ext cx="2209800" cy="1905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8200" y="2590800"/>
            <a:ext cx="2286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447800" y="1981200"/>
            <a:ext cx="2286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8" idx="2"/>
          </p:cNvCxnSpPr>
          <p:nvPr/>
        </p:nvCxnSpPr>
        <p:spPr>
          <a:xfrm flipV="1">
            <a:off x="1066800" y="2209800"/>
            <a:ext cx="495300" cy="430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9105" y="2856143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2133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x’,y</a:t>
            </a:r>
            <a:r>
              <a:rPr lang="en-US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465618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6600" y="1600200"/>
                <a:ext cx="5410200" cy="452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write the above transformation: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6600" y="1600200"/>
                <a:ext cx="5410200" cy="4525963"/>
              </a:xfrm>
              <a:blipFill rotWithShape="0">
                <a:blip r:embed="rId2"/>
                <a:stretch>
                  <a:fillRect l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524000"/>
            <a:ext cx="2209800" cy="1905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8200" y="2590800"/>
            <a:ext cx="2286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447800" y="1981200"/>
            <a:ext cx="2286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8" idx="2"/>
          </p:cNvCxnSpPr>
          <p:nvPr/>
        </p:nvCxnSpPr>
        <p:spPr>
          <a:xfrm flipV="1">
            <a:off x="1066800" y="2209800"/>
            <a:ext cx="495300" cy="430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9105" y="2856143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2133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x’,y</a:t>
            </a:r>
            <a:r>
              <a:rPr lang="en-US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77405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Displacement Model for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6600" y="1600200"/>
                <a:ext cx="5410200" cy="4525963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1" i="1">
                        <a:latin typeface="Cambria Math" charset="0"/>
                      </a:rPr>
                      <m:t>𝒙</m:t>
                    </m:r>
                    <m:r>
                      <a:rPr lang="en-US" i="1">
                        <a:latin typeface="Cambria Math" charset="0"/>
                      </a:rPr>
                      <m:t>;</m:t>
                    </m:r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baseline="-25000" dirty="0"/>
              </a:p>
              <a:p>
                <a:r>
                  <a:rPr lang="en-US" dirty="0"/>
                  <a:t>There are only two parameters: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𝒑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derivative of the transformation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:r>
                  <a:rPr lang="en-US" b="1" dirty="0"/>
                  <a:t>p</a:t>
                </a:r>
                <a:r>
                  <a:rPr lang="en-US" dirty="0"/>
                  <a:t>:</a:t>
                </a:r>
                <a:endParaRPr lang="en-US" b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1" i="1">
                        <a:latin typeface="Cambria Math" charset="0"/>
                      </a:rPr>
                      <m:t>𝒙</m:t>
                    </m:r>
                    <m:r>
                      <a:rPr lang="en-US" i="1">
                        <a:latin typeface="Cambria Math" charset="0"/>
                      </a:rPr>
                      <m:t>;</m:t>
                    </m:r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called the Jacobian.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6600" y="1600200"/>
                <a:ext cx="5410200" cy="4525963"/>
              </a:xfrm>
              <a:blipFill>
                <a:blip r:embed="rId2"/>
                <a:stretch>
                  <a:fillRect l="-2108" t="-2521" r="-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524000"/>
            <a:ext cx="2209800" cy="1905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8200" y="2590800"/>
            <a:ext cx="2286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447800" y="1981200"/>
            <a:ext cx="2286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8" idx="2"/>
          </p:cNvCxnSpPr>
          <p:nvPr/>
        </p:nvCxnSpPr>
        <p:spPr>
          <a:xfrm flipV="1">
            <a:off x="1066800" y="2209800"/>
            <a:ext cx="495300" cy="430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9105" y="2856143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2133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x’,y</a:t>
            </a:r>
            <a:r>
              <a:rPr lang="en-US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96413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Rigid motion includes scaling + translation.</a:t>
                </a:r>
              </a:p>
              <a:p>
                <a:r>
                  <a:rPr lang="en-US" dirty="0"/>
                  <a:t>We can write the transformations as:</a:t>
                </a:r>
                <a:br>
                  <a:rPr lang="en-US" dirty="0"/>
                </a:br>
                <a:r>
                  <a:rPr lang="en-US" dirty="0"/>
                  <a:t>x’ = ax + b</a:t>
                </a:r>
                <a:r>
                  <a:rPr lang="en-US" baseline="-25000" dirty="0"/>
                  <a:t>1</a:t>
                </a:r>
                <a:br>
                  <a:rPr lang="en-US" baseline="-25000" dirty="0"/>
                </a:br>
                <a:r>
                  <a:rPr lang="en-US" dirty="0"/>
                  <a:t>y’ = ay + b</a:t>
                </a:r>
                <a:r>
                  <a:rPr lang="en-US" baseline="-25000" dirty="0"/>
                  <a:t>2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a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a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𝒑</m:t>
                    </m:r>
                    <m:r>
                      <a:rPr lang="en-US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mr-IN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baseline="-25000"/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/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baseline="30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</m:oMath>
                </a14:m>
                <a:endParaRPr lang="en-US" baseline="30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1" i="1">
                        <a:latin typeface="Cambria Math" charset="0"/>
                      </a:rPr>
                      <m:t>𝒙</m:t>
                    </m:r>
                    <m:r>
                      <a:rPr lang="en-US" i="1">
                        <a:latin typeface="Cambria Math" charset="0"/>
                      </a:rPr>
                      <m:t>;</m:t>
                    </m:r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 i="1">
                        <a:latin typeface="Cambria Math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9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we will learn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525963"/>
          </a:xfrm>
        </p:spPr>
        <p:txBody>
          <a:bodyPr/>
          <a:lstStyle/>
          <a:p>
            <a:r>
              <a:rPr lang="en-US" dirty="0"/>
              <a:t>Feature Tracking</a:t>
            </a:r>
          </a:p>
          <a:p>
            <a:r>
              <a:rPr lang="en-US" dirty="0"/>
              <a:t>Simple KLT tracker</a:t>
            </a:r>
          </a:p>
          <a:p>
            <a:r>
              <a:rPr lang="en-US" dirty="0"/>
              <a:t>2D transformations</a:t>
            </a:r>
          </a:p>
          <a:p>
            <a:r>
              <a:rPr lang="en-US" dirty="0"/>
              <a:t>Iterative KLT tracker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7200" y="4953000"/>
            <a:ext cx="525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/>
              <a:t>Reading: </a:t>
            </a:r>
            <a:r>
              <a:rPr lang="en-US" dirty="0">
                <a:solidFill>
                  <a:srgbClr val="850000"/>
                </a:solidFill>
              </a:rPr>
              <a:t>[</a:t>
            </a:r>
            <a:r>
              <a:rPr lang="en-US" dirty="0" err="1">
                <a:solidFill>
                  <a:srgbClr val="850000"/>
                </a:solidFill>
              </a:rPr>
              <a:t>Szeliski</a:t>
            </a:r>
            <a:r>
              <a:rPr lang="en-US" dirty="0">
                <a:solidFill>
                  <a:srgbClr val="850000"/>
                </a:solidFill>
              </a:rPr>
              <a:t>] </a:t>
            </a:r>
            <a:r>
              <a:rPr lang="en-US" dirty="0"/>
              <a:t>Chapters: 8.4, 8.5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5945" y="5334000"/>
            <a:ext cx="754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50000"/>
                </a:solidFill>
              </a:rPr>
              <a:t>[Fleet &amp; Weiss, 2005]</a:t>
            </a:r>
          </a:p>
          <a:p>
            <a:r>
              <a:rPr lang="en-US" dirty="0"/>
              <a:t>http://</a:t>
            </a:r>
            <a:r>
              <a:rPr lang="en-US" dirty="0" err="1"/>
              <a:t>www.cs.toronto.edu</a:t>
            </a:r>
            <a:r>
              <a:rPr lang="en-US" dirty="0"/>
              <a:t>/pub/</a:t>
            </a:r>
            <a:r>
              <a:rPr lang="en-US" dirty="0" err="1"/>
              <a:t>jepson</a:t>
            </a:r>
            <a:r>
              <a:rPr lang="en-US" dirty="0"/>
              <a:t>/teaching/vision/2503/</a:t>
            </a:r>
            <a:r>
              <a:rPr lang="en-US" dirty="0" err="1"/>
              <a:t>opticalFlow.pdf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Affine motion includes scaling + rotation + translation.</a:t>
                </a:r>
              </a:p>
              <a:p>
                <a:r>
                  <a:rPr lang="en-US" dirty="0"/>
                  <a:t>x’ = a</a:t>
                </a:r>
                <a:r>
                  <a:rPr lang="en-US" baseline="-25000" dirty="0"/>
                  <a:t>1</a:t>
                </a:r>
                <a:r>
                  <a:rPr lang="en-US" dirty="0"/>
                  <a:t>x + a</a:t>
                </a:r>
                <a:r>
                  <a:rPr lang="en-US" baseline="-25000" dirty="0"/>
                  <a:t>2</a:t>
                </a:r>
                <a:r>
                  <a:rPr lang="en-US" dirty="0"/>
                  <a:t>y + b1</a:t>
                </a:r>
                <a:br>
                  <a:rPr lang="en-US" baseline="-25000" dirty="0"/>
                </a:br>
                <a:r>
                  <a:rPr lang="en-US" dirty="0"/>
                  <a:t>y’ = a</a:t>
                </a:r>
                <a:r>
                  <a:rPr lang="en-US" baseline="-25000" dirty="0"/>
                  <a:t>3</a:t>
                </a:r>
                <a:r>
                  <a:rPr lang="en-US" dirty="0"/>
                  <a:t>x + a</a:t>
                </a:r>
                <a:r>
                  <a:rPr lang="en-US" baseline="-25000" dirty="0"/>
                  <a:t>4</a:t>
                </a:r>
                <a:r>
                  <a:rPr lang="en-US" dirty="0"/>
                  <a:t>y + b</a:t>
                </a:r>
                <a:r>
                  <a:rPr lang="en-US" baseline="-25000" dirty="0"/>
                  <a:t>2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 baseline="-2500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mr-IN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/>
                                <m:t>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/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/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i="1" baseline="3000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1" i="1">
                        <a:latin typeface="Cambria Math" charset="0"/>
                      </a:rPr>
                      <m:t>𝒙</m:t>
                    </m:r>
                    <m:r>
                      <a:rPr lang="en-US" i="1">
                        <a:latin typeface="Cambria Math" charset="0"/>
                      </a:rPr>
                      <m:t>;</m:t>
                    </m:r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 i="1">
                        <a:latin typeface="Cambria Math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8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we will learn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5259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Tracking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 KLT tracker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2D transformations</a:t>
            </a:r>
          </a:p>
          <a:p>
            <a:r>
              <a:rPr lang="en-US" dirty="0"/>
              <a:t>Iterative KLT tracker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7200" y="4953000"/>
            <a:ext cx="525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/>
              <a:t>Reading: </a:t>
            </a:r>
            <a:r>
              <a:rPr lang="en-US" dirty="0">
                <a:solidFill>
                  <a:srgbClr val="850000"/>
                </a:solidFill>
              </a:rPr>
              <a:t>[</a:t>
            </a:r>
            <a:r>
              <a:rPr lang="en-US" dirty="0" err="1">
                <a:solidFill>
                  <a:srgbClr val="850000"/>
                </a:solidFill>
              </a:rPr>
              <a:t>Szeliski</a:t>
            </a:r>
            <a:r>
              <a:rPr lang="en-US" dirty="0">
                <a:solidFill>
                  <a:srgbClr val="850000"/>
                </a:solidFill>
              </a:rPr>
              <a:t>] </a:t>
            </a:r>
            <a:r>
              <a:rPr lang="en-US" dirty="0"/>
              <a:t>Chapters: 8.4, 8.5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5945" y="5334000"/>
            <a:ext cx="754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50000"/>
                </a:solidFill>
              </a:rPr>
              <a:t>[Fleet &amp; Weiss, 2005]</a:t>
            </a:r>
          </a:p>
          <a:p>
            <a:r>
              <a:rPr lang="en-US" dirty="0"/>
              <a:t>http://</a:t>
            </a:r>
            <a:r>
              <a:rPr lang="en-US" dirty="0" err="1"/>
              <a:t>www.cs.toronto.edu</a:t>
            </a:r>
            <a:r>
              <a:rPr lang="en-US" dirty="0"/>
              <a:t>/pub/</a:t>
            </a:r>
            <a:r>
              <a:rPr lang="en-US" dirty="0" err="1"/>
              <a:t>jepson</a:t>
            </a:r>
            <a:r>
              <a:rPr lang="en-US" dirty="0"/>
              <a:t>/teaching/vision/2503/</a:t>
            </a:r>
            <a:r>
              <a:rPr lang="en-US" dirty="0" err="1"/>
              <a:t>opticalFlow.pdf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6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video sequence, find all the features and track them across the video.</a:t>
            </a:r>
          </a:p>
          <a:p>
            <a:r>
              <a:rPr lang="en-US" dirty="0"/>
              <a:t>First, use Harris corner detection to find the features.</a:t>
            </a:r>
          </a:p>
          <a:p>
            <a:r>
              <a:rPr lang="en-US" dirty="0"/>
              <a:t>For each feature at location </a:t>
            </a:r>
            <a:r>
              <a:rPr lang="en-US" b="1" dirty="0"/>
              <a:t>x</a:t>
            </a:r>
            <a:r>
              <a:rPr lang="en-US" dirty="0"/>
              <a:t> = [x  y]</a:t>
            </a:r>
            <a:r>
              <a:rPr lang="en-US" i="1" baseline="30000" dirty="0"/>
              <a:t>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 descriptor create an initial template for that feature: </a:t>
            </a:r>
            <a:r>
              <a:rPr lang="en-US" i="1" dirty="0"/>
              <a:t>T(</a:t>
            </a:r>
            <a:r>
              <a:rPr lang="en-US" b="1" i="1" dirty="0"/>
              <a:t>x</a:t>
            </a:r>
            <a:r>
              <a:rPr lang="en-US" i="1" dirty="0"/>
              <a:t>)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0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KLT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164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Our aim is to minimize the difference between the template T(x) and the description of the new location of x after undergoing the transformation.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all the features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dirty="0"/>
                  <a:t> in the 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</a:rPr>
                      <m:t>𝑰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𝒑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the estimate of where the features move to in the next frame after the transformation defined by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  <m:r>
                          <a:rPr lang="en-US" b="1" i="1">
                            <a:latin typeface="Cambria Math" charset="0"/>
                          </a:rPr>
                          <m:t>;</m:t>
                        </m:r>
                        <m:r>
                          <a:rPr lang="en-US" b="1" i="1">
                            <a:latin typeface="Cambria Math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r>
                  <a:rPr lang="en-US" dirty="0">
                    <a:solidFill>
                      <a:srgbClr val="850000"/>
                    </a:solidFill>
                  </a:rPr>
                  <a:t>Recall that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850000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dirty="0">
                    <a:solidFill>
                      <a:srgbClr val="850000"/>
                    </a:solidFill>
                  </a:rPr>
                  <a:t> is our vector of parameters.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16475"/>
              </a:xfrm>
              <a:blipFill rotWithShape="0">
                <a:blip r:embed="rId3"/>
                <a:stretch>
                  <a:fillRect l="-1481" t="-1519" r="-1481" b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3124200"/>
            <a:ext cx="359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KLT objective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164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Instead of minimizing this function: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represent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𝒑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𝒑</m:t>
                    </m:r>
                    <m:r>
                      <a:rPr lang="en-US" b="1" i="1" baseline="-25000" smtClean="0">
                        <a:latin typeface="Cambria Math" charset="0"/>
                      </a:rPr>
                      <m:t>𝟎</m:t>
                    </m:r>
                    <m:r>
                      <a:rPr lang="en-US" b="1" i="1" smtClean="0">
                        <a:latin typeface="Cambria Math" charset="0"/>
                      </a:rPr>
                      <m:t>+ 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 b="1" i="1" baseline="-25000"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dirty="0"/>
                  <a:t> is going to be fixed and we will solve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which is a small value.</a:t>
                </a:r>
              </a:p>
              <a:p>
                <a:r>
                  <a:rPr lang="en-US" dirty="0"/>
                  <a:t>We can initialize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 b="1" i="1" baseline="-25000"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dirty="0"/>
                  <a:t> with our best guess of what the motion is and initialize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</m:oMath>
                </a14:m>
                <a:r>
                  <a:rPr lang="en-US" dirty="0"/>
                  <a:t> as zero.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16475"/>
              </a:xfrm>
              <a:blipFill>
                <a:blip r:embed="rId2"/>
                <a:stretch>
                  <a:fillRect l="-1852" t="-1316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2209800"/>
            <a:ext cx="359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3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of math: 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Taylor series is defined as: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 ∆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baseline="30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baseline="3000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baseline="3000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:r>
                  <a:rPr lang="mr-IN" dirty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Assuming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is small. </a:t>
                </a:r>
              </a:p>
              <a:p>
                <a:r>
                  <a:rPr lang="en-US" dirty="0"/>
                  <a:t>We can apply this expansion to the KLT tracker and only use the first two terms: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6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KLT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𝒑</m:t>
                                  </m:r>
                                  <m:r>
                                    <a:rPr lang="en-US" b="1" i="1" baseline="-25000" smtClean="0">
                                      <a:latin typeface="Cambria Math" charset="0"/>
                                    </a:rPr>
                                    <m:t>𝟎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)−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baseline="30000" smtClean="0">
                              <a:latin typeface="Cambria Math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𝒑</m:t>
                                      </m:r>
                                      <m:r>
                                        <a:rPr lang="en-US" b="1" i="1" baseline="-25000">
                                          <a:latin typeface="Cambria Math" charset="0"/>
                                        </a:rPr>
                                        <m:t>𝟎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</a:rPr>
                                    <m:t>)+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𝒑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𝒑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aseline="30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It’s a good thing we have already calculated what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</m:den>
                    </m:f>
                  </m:oMath>
                </a14:m>
                <a:r>
                  <a:rPr lang="en-US" dirty="0"/>
                  <a:t> would look like for affine, translations and other transformations!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r="-163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0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KLT objective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So our aim is to find the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1" i="1"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dirty="0"/>
                  <a:t> that minimizes the following: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mr-IN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𝒑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𝐼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charset="0"/>
                                            </a:rPr>
                                            <m:t>𝒑</m:t>
                                          </m:r>
                                          <m:r>
                                            <a:rPr lang="en-US" b="1" i="1" baseline="-25000">
                                              <a:latin typeface="Cambria Math" charset="0"/>
                                            </a:rPr>
                                            <m:t>𝟎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)+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𝛻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𝐼</m:t>
                                      </m:r>
                                      <m:f>
                                        <m:fPr>
                                          <m:ctrlPr>
                                            <a:rPr lang="mr-IN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mr-I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𝑊</m:t>
                                          </m:r>
                                        </m:num>
                                        <m:den>
                                          <m:r>
                                            <a:rPr lang="mr-I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𝒑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∆</m:t>
                                      </m:r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𝒑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r>
                                <a:rPr lang="en-US" b="0" i="1" baseline="-2500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Differentiate </a:t>
                </a:r>
                <a:r>
                  <a:rPr lang="en-US" dirty="0" err="1"/>
                  <a:t>w.r.t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1" i="1"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dirty="0"/>
                  <a:t> and setting it to zero: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𝒑</m:t>
                                  </m:r>
                                  <m:r>
                                    <a:rPr lang="en-US" b="1" i="1" baseline="-25000">
                                      <a:latin typeface="Cambria Math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)+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𝒑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74" t="-142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4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1" i="1">
                        <a:latin typeface="Cambria Math" charset="0"/>
                      </a:rPr>
                      <m:t>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Solving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1" i="1"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dirty="0"/>
                  <a:t> 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mr-I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𝒑</m:t>
                                  </m:r>
                                  <m:r>
                                    <a:rPr lang="en-US" sz="2400" b="1" i="1" baseline="-25000">
                                      <a:latin typeface="Cambria Math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)+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f>
                                <m:f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mr-I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𝒑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sz="2400" b="1" i="1">
                                  <a:latin typeface="Cambria Math" charset="0"/>
                                </a:rPr>
                                <m:t>𝒑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we get: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b="1" i="1">
                          <a:latin typeface="Cambria Math" charset="0"/>
                        </a:rPr>
                        <m:t>𝒑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mr-I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𝒑</m:t>
                                  </m:r>
                                  <m:r>
                                    <a:rPr lang="en-US" sz="2400" b="1" i="1" baseline="-25000">
                                      <a:latin typeface="Cambria Math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40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𝐻</m:t>
                    </m:r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𝛻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𝐼</m:t>
                                </m:r>
                                <m:f>
                                  <m:fPr>
                                    <m:ctrlPr>
                                      <a:rPr lang="mr-IN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mr-I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2400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𝒑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  <m:f>
                              <m:fPr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mr-I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</m:num>
                              <m:den>
                                <m:r>
                                  <a:rPr lang="mr-I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lang="en-US" sz="24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𝒑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the H matrix for translation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mr-I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f>
                                <m:f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mr-I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𝒑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Recall that </a:t>
                </a:r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r>
                                <a:rPr lang="en-US" sz="2400" i="1" baseline="-25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r>
                                <a:rPr lang="en-US" sz="2400" i="1" baseline="-25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and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for translation motion,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num>
                      <m:den>
                        <m: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</m:den>
                    </m:f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</a:rPr>
                      <m:t>𝒙</m:t>
                    </m:r>
                    <m:r>
                      <a:rPr lang="en-US" sz="2400" i="1">
                        <a:latin typeface="Cambria Math" charset="0"/>
                      </a:rPr>
                      <m:t>;</m:t>
                    </m:r>
                    <m:r>
                      <a:rPr lang="en-US" sz="2400" b="1" i="1">
                        <a:latin typeface="Cambria Math" charset="0"/>
                      </a:rPr>
                      <m:t>𝒑</m:t>
                    </m:r>
                    <m:r>
                      <a:rPr lang="en-US" sz="2400" i="1">
                        <a:latin typeface="Cambria Math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Therefore,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mr-IN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2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sz="2400" i="1" baseline="-2500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sz="2400" i="1" baseline="-2500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mr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sz="2400" i="1" baseline="-2500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sz="2400" i="1" baseline="-2500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mr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sz="2400" i="1" baseline="-2500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sz="2400" i="1" baseline="-250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sz="2400" i="1" baseline="-250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sz="2400" i="1" baseline="-250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sz="2400" i="1" baseline="-250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mr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sz="2400" i="1" baseline="-2500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0" y="5105400"/>
            <a:ext cx="1981200" cy="10207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42198" y="5138651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50000"/>
                </a:solidFill>
              </a:rPr>
              <a:t>That’s the Harris corner detector </a:t>
            </a:r>
            <a:r>
              <a:rPr lang="en-US" sz="2000">
                <a:solidFill>
                  <a:srgbClr val="850000"/>
                </a:solidFill>
              </a:rPr>
              <a:t>we learnt in class!!!</a:t>
            </a:r>
          </a:p>
        </p:txBody>
      </p:sp>
    </p:spTree>
    <p:extLst>
      <p:ext uri="{BB962C8B-B14F-4D97-AF65-F5344CB8AC3E}">
        <p14:creationId xmlns:p14="http://schemas.microsoft.com/office/powerpoint/2010/main" val="121271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we will learn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525963"/>
          </a:xfrm>
        </p:spPr>
        <p:txBody>
          <a:bodyPr/>
          <a:lstStyle/>
          <a:p>
            <a:r>
              <a:rPr lang="en-US" dirty="0"/>
              <a:t>Feature Tracking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 KLT tracker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2D transformations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Iterative KLT tracker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7200" y="4953000"/>
            <a:ext cx="525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/>
              <a:t>Reading: </a:t>
            </a:r>
            <a:r>
              <a:rPr lang="en-US" dirty="0">
                <a:solidFill>
                  <a:srgbClr val="850000"/>
                </a:solidFill>
              </a:rPr>
              <a:t>[</a:t>
            </a:r>
            <a:r>
              <a:rPr lang="en-US" dirty="0" err="1">
                <a:solidFill>
                  <a:srgbClr val="850000"/>
                </a:solidFill>
              </a:rPr>
              <a:t>Szeliski</a:t>
            </a:r>
            <a:r>
              <a:rPr lang="en-US" dirty="0">
                <a:solidFill>
                  <a:srgbClr val="850000"/>
                </a:solidFill>
              </a:rPr>
              <a:t>] </a:t>
            </a:r>
            <a:r>
              <a:rPr lang="en-US" dirty="0"/>
              <a:t>Chapters: 8.4, 8.5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5945" y="5334000"/>
            <a:ext cx="754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50000"/>
                </a:solidFill>
              </a:rPr>
              <a:t>[Fleet &amp; Weiss, 2005]</a:t>
            </a:r>
          </a:p>
          <a:p>
            <a:r>
              <a:rPr lang="en-US" dirty="0"/>
              <a:t>http://</a:t>
            </a:r>
            <a:r>
              <a:rPr lang="en-US" dirty="0" err="1"/>
              <a:t>www.cs.toronto.edu</a:t>
            </a:r>
            <a:r>
              <a:rPr lang="en-US" dirty="0"/>
              <a:t>/pub/</a:t>
            </a:r>
            <a:r>
              <a:rPr lang="en-US" dirty="0" err="1"/>
              <a:t>jepson</a:t>
            </a:r>
            <a:r>
              <a:rPr lang="en-US" dirty="0"/>
              <a:t>/teaching/vision/2503/</a:t>
            </a:r>
            <a:r>
              <a:rPr lang="en-US" dirty="0" err="1"/>
              <a:t>opticalFlow.pdf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634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the H matrix for </a:t>
            </a:r>
            <a:r>
              <a:rPr lang="en-US" dirty="0">
                <a:solidFill>
                  <a:srgbClr val="850000"/>
                </a:solidFill>
              </a:rPr>
              <a:t>affine </a:t>
            </a:r>
            <a:r>
              <a:rPr lang="en-US" dirty="0"/>
              <a:t>transformations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430107"/>
            <a:ext cx="7632700" cy="3276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4731" y="5084637"/>
            <a:ext cx="8242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50000"/>
                </a:solidFill>
              </a:rPr>
              <a:t>Can you derive this yourself similarly to how we derived the translation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132705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KLT tracker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 the features from Harris detector: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 b="1" i="1" baseline="-25000" smtClean="0">
                        <a:latin typeface="Cambria Math" charset="0"/>
                      </a:rPr>
                      <m:t>𝟎</m:t>
                    </m:r>
                    <m:r>
                      <a:rPr lang="en-US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the initial templates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each feature.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the features in the image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  <m:r>
                          <a:rPr lang="en-US" b="1" i="1">
                            <a:latin typeface="Cambria Math" charset="0"/>
                          </a:rPr>
                          <m:t>;</m:t>
                        </m:r>
                        <m:r>
                          <a:rPr lang="en-US" b="1" i="1">
                            <a:latin typeface="Cambria Math" charset="0"/>
                          </a:rPr>
                          <m:t>𝒑</m:t>
                        </m:r>
                        <m:r>
                          <a:rPr lang="en-US" b="1" i="1" baseline="-25000">
                            <a:latin typeface="Cambria Math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Measure the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  <m:r>
                          <a:rPr lang="en-US" b="1" i="1">
                            <a:latin typeface="Cambria Math" charset="0"/>
                          </a:rPr>
                          <m:t>;</m:t>
                        </m:r>
                        <m:r>
                          <a:rPr lang="en-US" b="1" i="1">
                            <a:latin typeface="Cambria Math" charset="0"/>
                          </a:rPr>
                          <m:t>𝒑</m:t>
                        </m:r>
                        <m:r>
                          <a:rPr lang="en-US" b="1" i="1" baseline="-25000">
                            <a:latin typeface="Cambria Math" charset="0"/>
                          </a:rPr>
                          <m:t>𝟎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0" smtClean="0">
                        <a:latin typeface="Cambria Math" charset="0"/>
                      </a:rPr>
                      <m:t>− </m:t>
                    </m:r>
                    <m:r>
                      <a:rPr lang="en-US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the image gradients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r>
                                <a:rPr lang="en-US" i="1" baseline="-25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r>
                                <a:rPr lang="en-US" i="1" baseline="-25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Evaluate the Jacobian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steepest descent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Inverse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the change in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 b="1" i="1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Update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𝒑</m:t>
                    </m:r>
                    <m:r>
                      <a:rPr lang="en-US" b="1" i="1" baseline="-25000">
                        <a:latin typeface="Cambria Math" charset="0"/>
                      </a:rPr>
                      <m:t>𝟎</m:t>
                    </m:r>
                    <m:r>
                      <a:rPr lang="en-US" b="1" i="1">
                        <a:latin typeface="Cambria Math" charset="0"/>
                      </a:rPr>
                      <m:t>+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3639" b="-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KLT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find a transformation for two frames, you will repeat this process for every couple of frames.</a:t>
            </a:r>
          </a:p>
          <a:p>
            <a:r>
              <a:rPr lang="en-US" dirty="0"/>
              <a:t>Run Harris detector every 15-20 frames to find new features.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93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Implementation issues </a:t>
            </a:r>
          </a:p>
          <a:p>
            <a:r>
              <a:rPr lang="en-US" dirty="0"/>
              <a:t>Window size </a:t>
            </a:r>
          </a:p>
          <a:p>
            <a:pPr lvl="1"/>
            <a:r>
              <a:rPr lang="en-US" dirty="0"/>
              <a:t>Small window more sensitive to noise and may miss larger motions (without pyramid) </a:t>
            </a:r>
          </a:p>
          <a:p>
            <a:pPr lvl="1"/>
            <a:r>
              <a:rPr lang="en-US" dirty="0"/>
              <a:t>Large window more likely to cross an occlusion boundary (and it’s slower) </a:t>
            </a:r>
          </a:p>
          <a:p>
            <a:pPr lvl="1"/>
            <a:r>
              <a:rPr lang="en-US" dirty="0"/>
              <a:t>15x15 to 31x31 seems typical </a:t>
            </a:r>
          </a:p>
          <a:p>
            <a:r>
              <a:rPr lang="en-US" dirty="0"/>
              <a:t>Weighting the window </a:t>
            </a:r>
          </a:p>
          <a:p>
            <a:pPr lvl="1"/>
            <a:r>
              <a:rPr lang="en-US" dirty="0"/>
              <a:t>Common to apply weights so that center matters more (e.g., with Gaussian)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69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525963"/>
          </a:xfrm>
        </p:spPr>
        <p:txBody>
          <a:bodyPr/>
          <a:lstStyle/>
          <a:p>
            <a:r>
              <a:rPr lang="en-US" dirty="0"/>
              <a:t>Feature Tracking</a:t>
            </a:r>
          </a:p>
          <a:p>
            <a:r>
              <a:rPr lang="en-US" dirty="0"/>
              <a:t>Simple KLT tracker</a:t>
            </a:r>
          </a:p>
          <a:p>
            <a:r>
              <a:rPr lang="en-US" dirty="0"/>
              <a:t>2D transformations</a:t>
            </a:r>
          </a:p>
          <a:p>
            <a:r>
              <a:rPr lang="en-US" dirty="0"/>
              <a:t>Iterative KLT tracker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7200" y="4953000"/>
            <a:ext cx="525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/>
              <a:t>Reading: </a:t>
            </a:r>
            <a:r>
              <a:rPr lang="en-US" dirty="0">
                <a:solidFill>
                  <a:srgbClr val="850000"/>
                </a:solidFill>
              </a:rPr>
              <a:t>[</a:t>
            </a:r>
            <a:r>
              <a:rPr lang="en-US" dirty="0" err="1">
                <a:solidFill>
                  <a:srgbClr val="850000"/>
                </a:solidFill>
              </a:rPr>
              <a:t>Szeliski</a:t>
            </a:r>
            <a:r>
              <a:rPr lang="en-US" dirty="0">
                <a:solidFill>
                  <a:srgbClr val="850000"/>
                </a:solidFill>
              </a:rPr>
              <a:t>] </a:t>
            </a:r>
            <a:r>
              <a:rPr lang="en-US" dirty="0"/>
              <a:t>Chapters: 8.4, 8.5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5945" y="5334000"/>
            <a:ext cx="754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50000"/>
                </a:solidFill>
              </a:rPr>
              <a:t>[Fleet &amp; Weiss, 2005]</a:t>
            </a:r>
          </a:p>
          <a:p>
            <a:r>
              <a:rPr lang="en-US" dirty="0"/>
              <a:t>http://</a:t>
            </a:r>
            <a:r>
              <a:rPr lang="en-US" dirty="0" err="1"/>
              <a:t>www.cs.toronto.edu</a:t>
            </a:r>
            <a:r>
              <a:rPr lang="en-US" dirty="0"/>
              <a:t>/pub/</a:t>
            </a:r>
            <a:r>
              <a:rPr lang="en-US" dirty="0" err="1"/>
              <a:t>jepson</a:t>
            </a:r>
            <a:r>
              <a:rPr lang="en-US" dirty="0"/>
              <a:t>/teaching/vision/2503/</a:t>
            </a:r>
            <a:r>
              <a:rPr lang="en-US" dirty="0" err="1"/>
              <a:t>opticalFlow.pdf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5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Motion estimation techniques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7543800" cy="4876800"/>
          </a:xfrm>
        </p:spPr>
        <p:txBody>
          <a:bodyPr/>
          <a:lstStyle/>
          <a:p>
            <a:pPr eaLnBrk="1" hangingPunct="1"/>
            <a:r>
              <a:rPr lang="en-US" sz="2800"/>
              <a:t>Optical flow</a:t>
            </a:r>
          </a:p>
          <a:p>
            <a:pPr lvl="1" eaLnBrk="1" hangingPunct="1"/>
            <a:r>
              <a:rPr lang="en-US" sz="2000"/>
              <a:t>Recover image motion at each pixel from spatio-temporal image brightness variations (optical flow)</a:t>
            </a:r>
          </a:p>
          <a:p>
            <a:pPr lvl="1" eaLnBrk="1" hangingPunct="1"/>
            <a:endParaRPr lang="en-US" sz="2000"/>
          </a:p>
          <a:p>
            <a:pPr lvl="1" eaLnBrk="1" hangingPunct="1"/>
            <a:endParaRPr lang="en-US" sz="1200"/>
          </a:p>
          <a:p>
            <a:pPr eaLnBrk="1" hangingPunct="1"/>
            <a:r>
              <a:rPr lang="en-US" sz="2800"/>
              <a:t>Feature-tracking</a:t>
            </a:r>
          </a:p>
          <a:p>
            <a:pPr lvl="1" eaLnBrk="1" hangingPunct="1"/>
            <a:r>
              <a:rPr lang="en-US" sz="2000"/>
              <a:t>Extract visual features (corners, textured areas) and “track” them over multiple frames</a:t>
            </a:r>
          </a:p>
        </p:txBody>
      </p:sp>
      <p:sp>
        <p:nvSpPr>
          <p:cNvPr id="338949" name="Freeform 5"/>
          <p:cNvSpPr>
            <a:spLocks/>
          </p:cNvSpPr>
          <p:nvPr/>
        </p:nvSpPr>
        <p:spPr bwMode="auto">
          <a:xfrm>
            <a:off x="7391400" y="2438400"/>
            <a:ext cx="685800" cy="1879600"/>
          </a:xfrm>
          <a:custGeom>
            <a:avLst/>
            <a:gdLst>
              <a:gd name="T0" fmla="*/ 0 w 560"/>
              <a:gd name="T1" fmla="*/ 0 h 1280"/>
              <a:gd name="T2" fmla="*/ 587828 w 560"/>
              <a:gd name="T3" fmla="*/ 281940 h 1280"/>
              <a:gd name="T4" fmla="*/ 587828 w 560"/>
              <a:gd name="T5" fmla="*/ 1621155 h 1280"/>
              <a:gd name="T6" fmla="*/ 58783 w 560"/>
              <a:gd name="T7" fmla="*/ 1832610 h 1280"/>
              <a:gd name="T8" fmla="*/ 0 60000 65536"/>
              <a:gd name="T9" fmla="*/ 0 60000 65536"/>
              <a:gd name="T10" fmla="*/ 0 60000 65536"/>
              <a:gd name="T11" fmla="*/ 0 60000 65536"/>
              <a:gd name="T12" fmla="*/ 0 w 560"/>
              <a:gd name="T13" fmla="*/ 0 h 1280"/>
              <a:gd name="T14" fmla="*/ 560 w 560"/>
              <a:gd name="T15" fmla="*/ 1280 h 12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0" h="1280">
                <a:moveTo>
                  <a:pt x="0" y="0"/>
                </a:moveTo>
                <a:cubicBezTo>
                  <a:pt x="200" y="4"/>
                  <a:pt x="400" y="8"/>
                  <a:pt x="480" y="192"/>
                </a:cubicBezTo>
                <a:cubicBezTo>
                  <a:pt x="560" y="376"/>
                  <a:pt x="552" y="928"/>
                  <a:pt x="480" y="1104"/>
                </a:cubicBezTo>
                <a:cubicBezTo>
                  <a:pt x="408" y="1280"/>
                  <a:pt x="228" y="1264"/>
                  <a:pt x="48" y="1248"/>
                </a:cubicBezTo>
              </a:path>
            </a:pathLst>
          </a:custGeom>
          <a:noFill/>
          <a:ln w="635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28-Nov-17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5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can help track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5949"/>
            <a:ext cx="3183890" cy="42802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we have the features we want to track, </a:t>
            </a:r>
            <a:r>
              <a:rPr lang="en-US" dirty="0" err="1"/>
              <a:t>lucas-kanade</a:t>
            </a:r>
            <a:r>
              <a:rPr lang="en-US" dirty="0"/>
              <a:t> or other optical flow </a:t>
            </a:r>
            <a:r>
              <a:rPr lang="en-US" dirty="0" err="1"/>
              <a:t>algorithsm</a:t>
            </a:r>
            <a:r>
              <a:rPr lang="en-US" dirty="0"/>
              <a:t> can help track those features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090" y="1845949"/>
            <a:ext cx="5060950" cy="41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1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2667000" y="206375"/>
            <a:ext cx="3632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Feature-tracking</a:t>
            </a:r>
          </a:p>
        </p:txBody>
      </p:sp>
      <p:pic>
        <p:nvPicPr>
          <p:cNvPr id="319492" name="seq_tracked.mpg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9600" y="1143000"/>
            <a:ext cx="3581400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9493" name="seq_initial.mpg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1143000"/>
            <a:ext cx="3581400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1752600" y="6049962"/>
            <a:ext cx="56007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1200" dirty="0"/>
              <a:t>Courtesy of Jean-Yves </a:t>
            </a:r>
            <a:r>
              <a:rPr lang="en-US" sz="1200" dirty="0" err="1"/>
              <a:t>Bouguet</a:t>
            </a:r>
            <a:r>
              <a:rPr lang="en-US" sz="1200" dirty="0"/>
              <a:t> – Vision Lab, California Institute of Technology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28-Nov-17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3" fill="hold"/>
                                        <p:tgtEl>
                                          <p:spTgt spid="319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82" fill="hold"/>
                                        <p:tgtEl>
                                          <p:spTgt spid="3194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1949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194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19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493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1949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194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194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49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667000" y="206375"/>
            <a:ext cx="3632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Feature-tracking</a:t>
            </a:r>
          </a:p>
        </p:txBody>
      </p:sp>
      <p:pic>
        <p:nvPicPr>
          <p:cNvPr id="598020" name="seq_initial.mpg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1143000"/>
            <a:ext cx="3581400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1752600" y="6049962"/>
            <a:ext cx="56007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1200" dirty="0"/>
              <a:t>Courtesy of Jean-Yves </a:t>
            </a:r>
            <a:r>
              <a:rPr lang="en-US" sz="1200" dirty="0" err="1"/>
              <a:t>Bouguet</a:t>
            </a:r>
            <a:r>
              <a:rPr lang="en-US" sz="1200" dirty="0"/>
              <a:t> – Vision Lab, California Institute of Technology</a:t>
            </a:r>
          </a:p>
        </p:txBody>
      </p:sp>
      <p:pic>
        <p:nvPicPr>
          <p:cNvPr id="23558" name="Picture 6" descr="anim_corridor_recons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19400" y="3886200"/>
            <a:ext cx="26670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28-Nov-17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seq_tracked.mpg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1143000"/>
            <a:ext cx="3581400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99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3" fill="hold"/>
                                        <p:tgtEl>
                                          <p:spTgt spid="598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8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9802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980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98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8020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we will learn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5259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Tracking</a:t>
            </a:r>
          </a:p>
          <a:p>
            <a:r>
              <a:rPr lang="en-US" dirty="0"/>
              <a:t>Simple KLT tracker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2D transformations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Iterative KLT tracker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7200" y="4953000"/>
            <a:ext cx="525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/>
              <a:t>Reading: </a:t>
            </a:r>
            <a:r>
              <a:rPr lang="en-US" dirty="0">
                <a:solidFill>
                  <a:srgbClr val="850000"/>
                </a:solidFill>
              </a:rPr>
              <a:t>[</a:t>
            </a:r>
            <a:r>
              <a:rPr lang="en-US" dirty="0" err="1">
                <a:solidFill>
                  <a:srgbClr val="850000"/>
                </a:solidFill>
              </a:rPr>
              <a:t>Szeliski</a:t>
            </a:r>
            <a:r>
              <a:rPr lang="en-US" dirty="0">
                <a:solidFill>
                  <a:srgbClr val="850000"/>
                </a:solidFill>
              </a:rPr>
              <a:t>] </a:t>
            </a:r>
            <a:r>
              <a:rPr lang="en-US" dirty="0"/>
              <a:t>Chapters: 8.4, 8.5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5945" y="5334000"/>
            <a:ext cx="754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50000"/>
                </a:solidFill>
              </a:rPr>
              <a:t>[Fleet &amp; Weiss, 2005]</a:t>
            </a:r>
          </a:p>
          <a:p>
            <a:r>
              <a:rPr lang="en-US" dirty="0"/>
              <a:t>http://</a:t>
            </a:r>
            <a:r>
              <a:rPr lang="en-US" dirty="0" err="1"/>
              <a:t>www.cs.toronto.edu</a:t>
            </a:r>
            <a:r>
              <a:rPr lang="en-US" dirty="0"/>
              <a:t>/pub/</a:t>
            </a:r>
            <a:r>
              <a:rPr lang="en-US" dirty="0" err="1"/>
              <a:t>jepson</a:t>
            </a:r>
            <a:r>
              <a:rPr lang="en-US" dirty="0"/>
              <a:t>/teaching/vision/2503/</a:t>
            </a:r>
            <a:r>
              <a:rPr lang="en-US" dirty="0" err="1"/>
              <a:t>opticalFlow.pdf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5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KLT tracker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a good point to track (</a:t>
            </a:r>
            <a:r>
              <a:rPr lang="en-US" dirty="0" err="1"/>
              <a:t>harris</a:t>
            </a:r>
            <a:r>
              <a:rPr lang="en-US" dirty="0"/>
              <a:t> corner)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Harris corner compute motion (translation or affine) between consecutive frames.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Link motion vectors in successive frames to get a track for each Harris point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Introduce new Harris points by applying Harris detector at every m (10 or 15) frames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Track new and old Harris points using steps 1‐3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30-Nov-17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S223B_slide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CS223B_slides_template</Template>
  <TotalTime>10907</TotalTime>
  <Words>1332</Words>
  <Application>Microsoft Macintosh PowerPoint</Application>
  <PresentationFormat>On-screen Show (4:3)</PresentationFormat>
  <Paragraphs>261</Paragraphs>
  <Slides>34</Slides>
  <Notes>4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Geneva</vt:lpstr>
      <vt:lpstr>Mangal</vt:lpstr>
      <vt:lpstr>CS223B_slides_template</vt:lpstr>
      <vt:lpstr>Tracking</vt:lpstr>
      <vt:lpstr>What we will learn today?</vt:lpstr>
      <vt:lpstr>What we will learn today?</vt:lpstr>
      <vt:lpstr>Motion estimation techniques</vt:lpstr>
      <vt:lpstr>Optical flow can help track features</vt:lpstr>
      <vt:lpstr>PowerPoint Presentation</vt:lpstr>
      <vt:lpstr>PowerPoint Presentation</vt:lpstr>
      <vt:lpstr>What we will learn today?</vt:lpstr>
      <vt:lpstr>Simple KLT tracker</vt:lpstr>
      <vt:lpstr>KLT tracker for fish</vt:lpstr>
      <vt:lpstr>Tracking cars</vt:lpstr>
      <vt:lpstr>Tracking movement</vt:lpstr>
      <vt:lpstr>What we will learn today?</vt:lpstr>
      <vt:lpstr>Types of 2D transformations</vt:lpstr>
      <vt:lpstr>Translation</vt:lpstr>
      <vt:lpstr>Translation</vt:lpstr>
      <vt:lpstr>Translation</vt:lpstr>
      <vt:lpstr>Displacement Model for Translation</vt:lpstr>
      <vt:lpstr>Similarity motion</vt:lpstr>
      <vt:lpstr>Affine motion</vt:lpstr>
      <vt:lpstr>What we will learn today?</vt:lpstr>
      <vt:lpstr>Problem formulation</vt:lpstr>
      <vt:lpstr>KLT objective</vt:lpstr>
      <vt:lpstr>KLT objective</vt:lpstr>
      <vt:lpstr>A little bit of math: Taylor series</vt:lpstr>
      <vt:lpstr>Expanded KLT objective</vt:lpstr>
      <vt:lpstr>Expanded KLT objective</vt:lpstr>
      <vt:lpstr>Solving for ∆p</vt:lpstr>
      <vt:lpstr>Interpreting the H matrix for translation transformations</vt:lpstr>
      <vt:lpstr>Interpreting the H matrix for affine transformations</vt:lpstr>
      <vt:lpstr>Overall KLT tracker algorithm</vt:lpstr>
      <vt:lpstr>Iterative KLT</vt:lpstr>
      <vt:lpstr>Challenges to consider</vt:lpstr>
      <vt:lpstr>What we learnt today?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What is CV?</dc:title>
  <dc:creator>feifeili</dc:creator>
  <cp:lastModifiedBy>Su, Hao</cp:lastModifiedBy>
  <cp:revision>96</cp:revision>
  <cp:lastPrinted>2011-01-11T00:57:15Z</cp:lastPrinted>
  <dcterms:created xsi:type="dcterms:W3CDTF">2010-12-21T18:41:37Z</dcterms:created>
  <dcterms:modified xsi:type="dcterms:W3CDTF">2018-11-02T04:26:12Z</dcterms:modified>
</cp:coreProperties>
</file>